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5" r:id="rId1"/>
  </p:sldMasterIdLst>
  <p:notesMasterIdLst>
    <p:notesMasterId r:id="rId22"/>
  </p:notesMasterIdLst>
  <p:sldIdLst>
    <p:sldId id="256" r:id="rId2"/>
    <p:sldId id="1328" r:id="rId3"/>
    <p:sldId id="1322" r:id="rId4"/>
    <p:sldId id="1330" r:id="rId5"/>
    <p:sldId id="257" r:id="rId6"/>
    <p:sldId id="258" r:id="rId7"/>
    <p:sldId id="261" r:id="rId8"/>
    <p:sldId id="259" r:id="rId9"/>
    <p:sldId id="1329" r:id="rId10"/>
    <p:sldId id="1323" r:id="rId11"/>
    <p:sldId id="1319" r:id="rId12"/>
    <p:sldId id="269" r:id="rId13"/>
    <p:sldId id="262" r:id="rId14"/>
    <p:sldId id="1326" r:id="rId15"/>
    <p:sldId id="1327" r:id="rId16"/>
    <p:sldId id="1325" r:id="rId17"/>
    <p:sldId id="273" r:id="rId18"/>
    <p:sldId id="1321" r:id="rId19"/>
    <p:sldId id="1312" r:id="rId20"/>
    <p:sldId id="131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CC"/>
    <a:srgbClr val="FF9D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C2E570-6F31-4A45-A216-8BC6FF41BDDF}" v="1" dt="2024-08-12T18:17:12.3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9T19:25:04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9T19:30:20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C8819B-E617-C442-94CC-7824CE754E9A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A092C-630F-7A49-962A-1BF90585D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63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A092C-630F-7A49-962A-1BF90585D6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55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0d2fda4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0d2fda4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0d2fda435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e0d2fda435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f7f5f85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ef7f5f85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bf01b95c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bf01b95c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37c31a43e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e37c31a43e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Personal robot, for example for eldercare. With AI natural language interface users are already a long way toward knowing how to control the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3A092C-630F-7A49-962A-1BF90585D6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45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6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16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ark">
  <p:cSld name="Section Dar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4" y="1"/>
            <a:ext cx="1218017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800" cy="524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5978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 + Image">
  <p:cSld name="1 Column + Imag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304815" lvl="0" indent="-25401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609630" lvl="1" indent="-287881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2133"/>
            </a:lvl2pPr>
            <a:lvl3pPr marL="914446" lvl="2" indent="-25401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3pPr>
            <a:lvl4pPr marL="1219261" lvl="3" indent="-25401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4pPr>
            <a:lvl5pPr marL="1524076" lvl="4" indent="-25401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5pPr>
            <a:lvl6pPr marL="1828891" lvl="5" indent="-25401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6pPr>
            <a:lvl7pPr marL="2133707" lvl="6" indent="-25401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7pPr>
            <a:lvl8pPr marL="2438522" lvl="7" indent="-25401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8pPr>
            <a:lvl9pPr marL="2743337" lvl="8" indent="-254013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16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800" cy="524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0" name="Google Shape;80;p17"/>
          <p:cNvSpPr/>
          <p:nvPr/>
        </p:nvSpPr>
        <p:spPr>
          <a:xfrm>
            <a:off x="-7600" y="0"/>
            <a:ext cx="12207400" cy="122400"/>
          </a:xfrm>
          <a:prstGeom prst="rect">
            <a:avLst/>
          </a:prstGeom>
          <a:gradFill>
            <a:gsLst>
              <a:gs pos="0">
                <a:srgbClr val="0094FF"/>
              </a:gs>
              <a:gs pos="50000">
                <a:srgbClr val="12E2E2"/>
              </a:gs>
              <a:gs pos="100000">
                <a:srgbClr val="003778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33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7"/>
          <p:cNvSpPr>
            <a:spLocks noGrp="1"/>
          </p:cNvSpPr>
          <p:nvPr>
            <p:ph type="pic" idx="2"/>
          </p:nvPr>
        </p:nvSpPr>
        <p:spPr>
          <a:xfrm>
            <a:off x="6612833" y="1536633"/>
            <a:ext cx="4510800" cy="4510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58955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- Main Content" type="tx">
  <p:cSld name="5 - Main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09600" y="593367"/>
            <a:ext cx="113608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09600" y="1662417"/>
            <a:ext cx="10972800" cy="45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304815" lvl="0" indent="-254013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609630" lvl="1" indent="-254013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2pPr>
            <a:lvl3pPr marL="914446" lvl="2" indent="-254013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3pPr>
            <a:lvl4pPr marL="1219261" lvl="3" indent="-254013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1524076" lvl="4" indent="-254013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5pPr>
            <a:lvl6pPr marL="1828891" lvl="5" indent="-254013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6pPr>
            <a:lvl7pPr marL="2133707" lvl="6" indent="-254013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2438522" lvl="7" indent="-254013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8pPr>
            <a:lvl9pPr marL="2743337" lvl="8" indent="-254013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922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4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0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7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52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62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51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2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6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8/12/2024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303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awpixel.com/image/76780/free-illustration-image-work-bright-design" TargetMode="External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2.jpeg"/><Relationship Id="rId12" Type="http://schemas.openxmlformats.org/officeDocument/2006/relationships/customXml" Target="../ink/ink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ame-icons.net/1x1/lorc/vintage-robot.html" TargetMode="External"/><Relationship Id="rId11" Type="http://schemas.openxmlformats.org/officeDocument/2006/relationships/hyperlink" Target="https://permaclipart.org/clipart/dog-icon/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24.svg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14" Type="http://schemas.openxmlformats.org/officeDocument/2006/relationships/customXml" Target="../ink/ink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open-voice-interoperabilit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svg"/><Relationship Id="rId7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F6DEA-25DA-3E6F-F2AA-7550B6D40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3193" y="1370530"/>
            <a:ext cx="11328014" cy="23244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>
              <a:spcAft>
                <a:spcPts val="0"/>
              </a:spcAft>
            </a:pPr>
            <a:r>
              <a:rPr lang="en-US" sz="4900" kern="120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Conversational GenAI Systems and Interoperable Assistants</a:t>
            </a:r>
            <a:br>
              <a:rPr lang="en-US" sz="4400" kern="120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400" kern="120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42931-400F-46D8-1F6A-9BFD65D721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7836" y="4761401"/>
            <a:ext cx="6458726" cy="1736561"/>
          </a:xfr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r>
              <a:rPr lang="en-US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Diego </a:t>
            </a:r>
            <a:r>
              <a:rPr lang="en-US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Gosmar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XCALLY</a:t>
            </a:r>
          </a:p>
          <a:p>
            <a:r>
              <a:rPr lang="en-US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Deborah Dahl, Conversational Technologies</a:t>
            </a:r>
          </a:p>
          <a:p>
            <a:r>
              <a:rPr lang="en-US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Olga Howard, PBS</a:t>
            </a:r>
          </a:p>
          <a:p>
            <a:r>
              <a:rPr lang="en-US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Emmett Coin, ejTalk</a:t>
            </a:r>
          </a:p>
          <a:p>
            <a:r>
              <a:rPr lang="en-US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Linux Foundation AI &amp; Data Foundation, Open Voic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 Interoperability Initiative</a:t>
            </a:r>
            <a:br>
              <a:rPr lang="en-US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/>
          </a:p>
        </p:txBody>
      </p:sp>
      <p:pic>
        <p:nvPicPr>
          <p:cNvPr id="4" name="Picture 3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8FCF5E57-C5FC-0F2E-8AF1-B182E8255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23" y="5694608"/>
            <a:ext cx="2734220" cy="80335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36DF2D8-E75A-A130-8718-628BDE06C494}"/>
              </a:ext>
            </a:extLst>
          </p:cNvPr>
          <p:cNvSpPr/>
          <p:nvPr/>
        </p:nvSpPr>
        <p:spPr>
          <a:xfrm>
            <a:off x="366153" y="1509823"/>
            <a:ext cx="3178159" cy="3160623"/>
          </a:xfrm>
          <a:prstGeom prst="ellipse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849D9A-C418-02AF-C998-EB87CEB1824F}"/>
              </a:ext>
            </a:extLst>
          </p:cNvPr>
          <p:cNvSpPr txBox="1"/>
          <p:nvPr/>
        </p:nvSpPr>
        <p:spPr>
          <a:xfrm>
            <a:off x="5157003" y="2705725"/>
            <a:ext cx="35403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Conversational GenAI Workshop</a:t>
            </a:r>
            <a:b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August 8, 2024</a:t>
            </a:r>
            <a:b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New York City</a:t>
            </a:r>
            <a:br>
              <a:rPr lang="en-US" sz="3200" kern="120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/>
          </a:p>
        </p:txBody>
      </p:sp>
      <p:sp>
        <p:nvSpPr>
          <p:cNvPr id="31" name="AutoShape 5">
            <a:extLst>
              <a:ext uri="{FF2B5EF4-FFF2-40B4-BE49-F238E27FC236}">
                <a16:creationId xmlns:a16="http://schemas.microsoft.com/office/drawing/2014/main" id="{363D64AB-83AB-164D-C199-4C30B9817F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AutoShape 7">
            <a:extLst>
              <a:ext uri="{FF2B5EF4-FFF2-40B4-BE49-F238E27FC236}">
                <a16:creationId xmlns:a16="http://schemas.microsoft.com/office/drawing/2014/main" id="{CDAF87F9-09B3-850F-729A-52AB7CFD92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61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64"/>
    </mc:Choice>
    <mc:Fallback xmlns="">
      <p:transition spd="slow" advTm="3666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C5C8B-783E-254D-1E74-E94E26BF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Conversational Assistants?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423AB-1419-C32D-4079-674A2682F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Software systems that interact with users using natural language in the form of speech or text</a:t>
            </a:r>
          </a:p>
          <a:p>
            <a:r>
              <a:rPr lang="en-US"/>
              <a:t>Like other software, they can perform many functions</a:t>
            </a:r>
          </a:p>
          <a:p>
            <a:pPr lvl="1"/>
            <a:r>
              <a:rPr lang="en-US"/>
              <a:t>Answer questions</a:t>
            </a:r>
          </a:p>
          <a:p>
            <a:pPr lvl="1"/>
            <a:r>
              <a:rPr lang="en-US"/>
              <a:t>Store information</a:t>
            </a:r>
          </a:p>
          <a:p>
            <a:pPr lvl="1"/>
            <a:r>
              <a:rPr lang="en-US"/>
              <a:t>Provide entertainment</a:t>
            </a:r>
          </a:p>
          <a:p>
            <a:pPr lvl="1"/>
            <a:r>
              <a:rPr lang="en-US"/>
              <a:t>Control the physical environment</a:t>
            </a:r>
          </a:p>
          <a:p>
            <a:r>
              <a:rPr lang="en-US"/>
              <a:t>But the difference is that with conversational assistants, users and systems interact with natural language</a:t>
            </a:r>
          </a:p>
        </p:txBody>
      </p:sp>
    </p:spTree>
    <p:extLst>
      <p:ext uri="{BB962C8B-B14F-4D97-AF65-F5344CB8AC3E}">
        <p14:creationId xmlns:p14="http://schemas.microsoft.com/office/powerpoint/2010/main" val="2377708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14D5A-6016-8038-4DFB-FA5B361CF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49" y="264067"/>
            <a:ext cx="5846698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Collaboration among Intelligent Assistants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6AB51-AFC2-2828-903C-C6D8A2E54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071" y="1888587"/>
            <a:ext cx="5785948" cy="4619217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600"/>
              <a:t>There are millions of chatbots and voice bots (conversational assistants) in the world</a:t>
            </a:r>
          </a:p>
          <a:p>
            <a:r>
              <a:rPr lang="en-US" sz="2600"/>
              <a:t>Hosted on mobile phones, smart speakers and websites</a:t>
            </a:r>
          </a:p>
          <a:p>
            <a:r>
              <a:rPr lang="en-US" sz="2600"/>
              <a:t>Hosted by many organizations – government, business, and non-profit</a:t>
            </a:r>
          </a:p>
          <a:p>
            <a:r>
              <a:rPr lang="en-US" sz="2600"/>
              <a:t>Each one is independent of the others, even within an organization</a:t>
            </a:r>
          </a:p>
          <a:p>
            <a:r>
              <a:rPr lang="en-US" sz="2600"/>
              <a:t>Each one has its own expertise</a:t>
            </a:r>
          </a:p>
          <a:p>
            <a:r>
              <a:rPr lang="en-US" sz="2600"/>
              <a:t>This leads to: </a:t>
            </a:r>
          </a:p>
          <a:p>
            <a:pPr lvl="1"/>
            <a:r>
              <a:rPr lang="en-US" sz="1900"/>
              <a:t>implementation complexity</a:t>
            </a:r>
          </a:p>
          <a:p>
            <a:pPr lvl="1"/>
            <a:r>
              <a:rPr lang="en-US" sz="1900"/>
              <a:t>duplication of effort</a:t>
            </a:r>
          </a:p>
          <a:p>
            <a:pPr lvl="1"/>
            <a:r>
              <a:rPr lang="en-US" sz="1900"/>
              <a:t>friction for users</a:t>
            </a:r>
            <a:endParaRPr lang="en-US" sz="1600"/>
          </a:p>
        </p:txBody>
      </p:sp>
      <p:pic>
        <p:nvPicPr>
          <p:cNvPr id="4" name="Picture 3" descr="A microphone surrounded by a globe">
            <a:extLst>
              <a:ext uri="{FF2B5EF4-FFF2-40B4-BE49-F238E27FC236}">
                <a16:creationId xmlns:a16="http://schemas.microsoft.com/office/drawing/2014/main" id="{3773B794-7813-04C8-6A80-8B2CFDB3C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982" y="505984"/>
            <a:ext cx="5618369" cy="5618369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2168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299"/>
    </mc:Choice>
    <mc:Fallback xmlns="">
      <p:transition spd="slow" advTm="9429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058587-21A6-5D49-6EA4-8C243DF94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32" y="1368302"/>
            <a:ext cx="1742989" cy="1742989"/>
          </a:xfrm>
          <a:prstGeom prst="rect">
            <a:avLst/>
          </a:prstGeom>
        </p:spPr>
      </p:pic>
      <p:pic>
        <p:nvPicPr>
          <p:cNvPr id="7" name="Picture 6" descr="A chat bubble with a chatbot&#10;&#10;Description automatically generated">
            <a:extLst>
              <a:ext uri="{FF2B5EF4-FFF2-40B4-BE49-F238E27FC236}">
                <a16:creationId xmlns:a16="http://schemas.microsoft.com/office/drawing/2014/main" id="{82210E4B-86B8-6CF3-F819-8BB4C9ACD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226" y="2184410"/>
            <a:ext cx="718753" cy="71875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30093F1-1F32-F6BF-8FFF-7AC5535AC4AF}"/>
              </a:ext>
            </a:extLst>
          </p:cNvPr>
          <p:cNvGrpSpPr/>
          <p:nvPr/>
        </p:nvGrpSpPr>
        <p:grpSpPr>
          <a:xfrm>
            <a:off x="4328201" y="225786"/>
            <a:ext cx="1504964" cy="1527202"/>
            <a:chOff x="3761259" y="531341"/>
            <a:chExt cx="1504964" cy="152720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D264064-790C-3622-4554-0F3BD2490C66}"/>
                </a:ext>
              </a:extLst>
            </p:cNvPr>
            <p:cNvGrpSpPr/>
            <p:nvPr/>
          </p:nvGrpSpPr>
          <p:grpSpPr>
            <a:xfrm>
              <a:off x="3842951" y="531341"/>
              <a:ext cx="1362257" cy="1174233"/>
              <a:chOff x="3842951" y="531341"/>
              <a:chExt cx="1362257" cy="1174233"/>
            </a:xfrm>
          </p:grpSpPr>
          <p:pic>
            <p:nvPicPr>
              <p:cNvPr id="6" name="Picture 5" descr="A chat bubble with a chatbot&#10;&#10;Description automatically generated">
                <a:extLst>
                  <a:ext uri="{FF2B5EF4-FFF2-40B4-BE49-F238E27FC236}">
                    <a16:creationId xmlns:a16="http://schemas.microsoft.com/office/drawing/2014/main" id="{FE89B3C7-7B23-4145-EBFF-715A7040A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3864" y="790148"/>
                <a:ext cx="718753" cy="718753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1268786-7EC9-2DB5-5D70-FB43B7C90800}"/>
                  </a:ext>
                </a:extLst>
              </p:cNvPr>
              <p:cNvSpPr/>
              <p:nvPr/>
            </p:nvSpPr>
            <p:spPr>
              <a:xfrm>
                <a:off x="3842951" y="531341"/>
                <a:ext cx="1362257" cy="11742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DC0334-3D8B-27D1-20F4-C0A0F59769DE}"/>
                </a:ext>
              </a:extLst>
            </p:cNvPr>
            <p:cNvSpPr txBox="1"/>
            <p:nvPr/>
          </p:nvSpPr>
          <p:spPr>
            <a:xfrm>
              <a:off x="3761259" y="1719989"/>
              <a:ext cx="15049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Drugstore chain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D0D260-2CB7-0C57-537A-5E4E0DE05779}"/>
              </a:ext>
            </a:extLst>
          </p:cNvPr>
          <p:cNvGrpSpPr/>
          <p:nvPr/>
        </p:nvGrpSpPr>
        <p:grpSpPr>
          <a:xfrm>
            <a:off x="7452716" y="4339925"/>
            <a:ext cx="2353274" cy="1794697"/>
            <a:chOff x="8283834" y="-49079"/>
            <a:chExt cx="2353274" cy="17946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E4F0FC-9D96-9FCE-0EBB-74A948A21698}"/>
                </a:ext>
              </a:extLst>
            </p:cNvPr>
            <p:cNvSpPr txBox="1"/>
            <p:nvPr/>
          </p:nvSpPr>
          <p:spPr>
            <a:xfrm>
              <a:off x="8294817" y="1160843"/>
              <a:ext cx="23422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Public robots (stores, airports, museum)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67D7DC3-1AB0-ACFE-7834-E48193571A89}"/>
                </a:ext>
              </a:extLst>
            </p:cNvPr>
            <p:cNvGrpSpPr/>
            <p:nvPr/>
          </p:nvGrpSpPr>
          <p:grpSpPr>
            <a:xfrm>
              <a:off x="8283834" y="-49079"/>
              <a:ext cx="2001795" cy="1174233"/>
              <a:chOff x="3842951" y="531341"/>
              <a:chExt cx="2001795" cy="1174233"/>
            </a:xfrm>
          </p:grpSpPr>
          <p:pic>
            <p:nvPicPr>
              <p:cNvPr id="20" name="Picture 19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0C8D9A34-973A-15A9-9164-258CE997DB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4773141" y="684768"/>
                <a:ext cx="917145" cy="91714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Picture 20" descr="A chat bubble with a chatbot&#10;&#10;Description automatically generated">
                <a:extLst>
                  <a:ext uri="{FF2B5EF4-FFF2-40B4-BE49-F238E27FC236}">
                    <a16:creationId xmlns:a16="http://schemas.microsoft.com/office/drawing/2014/main" id="{3B614C4C-941D-0449-1F7F-DE27F7FAEA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3864" y="790148"/>
                <a:ext cx="718753" cy="718753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C3B855C-758A-736B-B897-6ECA25E8F8DF}"/>
                  </a:ext>
                </a:extLst>
              </p:cNvPr>
              <p:cNvSpPr/>
              <p:nvPr/>
            </p:nvSpPr>
            <p:spPr>
              <a:xfrm>
                <a:off x="3842951" y="531341"/>
                <a:ext cx="2001795" cy="11742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77BB1DF-3D2F-CAC3-5ED4-03374FAF8038}"/>
              </a:ext>
            </a:extLst>
          </p:cNvPr>
          <p:cNvGrpSpPr/>
          <p:nvPr/>
        </p:nvGrpSpPr>
        <p:grpSpPr>
          <a:xfrm>
            <a:off x="8769104" y="416512"/>
            <a:ext cx="1781714" cy="1240423"/>
            <a:chOff x="3709086" y="4553068"/>
            <a:chExt cx="1669412" cy="124042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BF325C-9A02-2CB5-7483-B018998CBD46}"/>
                </a:ext>
              </a:extLst>
            </p:cNvPr>
            <p:cNvSpPr txBox="1"/>
            <p:nvPr/>
          </p:nvSpPr>
          <p:spPr>
            <a:xfrm>
              <a:off x="4296855" y="5133491"/>
              <a:ext cx="10816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Local store</a:t>
              </a:r>
            </a:p>
          </p:txBody>
        </p:sp>
        <p:pic>
          <p:nvPicPr>
            <p:cNvPr id="36" name="Picture 35" descr="A chat bubble with a chatbot&#10;&#10;Description automatically generated">
              <a:extLst>
                <a:ext uri="{FF2B5EF4-FFF2-40B4-BE49-F238E27FC236}">
                  <a16:creationId xmlns:a16="http://schemas.microsoft.com/office/drawing/2014/main" id="{5F88633B-6C51-7032-2C55-42B0A8411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4850" y="4601859"/>
              <a:ext cx="718753" cy="718753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C9E7B3-5C64-D6FB-ED2C-AA3CE27C4324}"/>
                </a:ext>
              </a:extLst>
            </p:cNvPr>
            <p:cNvSpPr/>
            <p:nvPr/>
          </p:nvSpPr>
          <p:spPr>
            <a:xfrm>
              <a:off x="3709086" y="4553068"/>
              <a:ext cx="1651714" cy="12404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03C770A-CD8F-98F6-F944-141665709A3A}"/>
              </a:ext>
            </a:extLst>
          </p:cNvPr>
          <p:cNvGrpSpPr/>
          <p:nvPr/>
        </p:nvGrpSpPr>
        <p:grpSpPr>
          <a:xfrm>
            <a:off x="6584282" y="2483023"/>
            <a:ext cx="2597501" cy="1692947"/>
            <a:chOff x="3323968" y="2645560"/>
            <a:chExt cx="2772032" cy="177359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D87314-D31A-8441-8563-75DFB618C6A5}"/>
                </a:ext>
              </a:extLst>
            </p:cNvPr>
            <p:cNvSpPr txBox="1"/>
            <p:nvPr/>
          </p:nvSpPr>
          <p:spPr>
            <a:xfrm>
              <a:off x="3323968" y="3744097"/>
              <a:ext cx="27720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IoT devices, Lights, cameras, HVAC</a:t>
              </a:r>
            </a:p>
          </p:txBody>
        </p:sp>
        <p:pic>
          <p:nvPicPr>
            <p:cNvPr id="28" name="Picture 27" descr="A drawing of a lamp&#10;&#10;Description automatically generated">
              <a:extLst>
                <a:ext uri="{FF2B5EF4-FFF2-40B4-BE49-F238E27FC236}">
                  <a16:creationId xmlns:a16="http://schemas.microsoft.com/office/drawing/2014/main" id="{884083D6-68CB-CF75-0ECD-789AE23F49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rcRect l="26295" t="13702" r="23198" b="6746"/>
            <a:stretch/>
          </p:blipFill>
          <p:spPr>
            <a:xfrm>
              <a:off x="4381710" y="2739009"/>
              <a:ext cx="669439" cy="105441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4" name="Picture 33" descr="A chat bubble with a chatbot&#10;&#10;Description automatically generated">
              <a:extLst>
                <a:ext uri="{FF2B5EF4-FFF2-40B4-BE49-F238E27FC236}">
                  <a16:creationId xmlns:a16="http://schemas.microsoft.com/office/drawing/2014/main" id="{4695430B-DDE2-E7B8-3352-807BBEF20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4487" y="2882177"/>
              <a:ext cx="718753" cy="718753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0744B2A-E5F7-1435-AC68-A9FF76443E87}"/>
                </a:ext>
              </a:extLst>
            </p:cNvPr>
            <p:cNvSpPr/>
            <p:nvPr/>
          </p:nvSpPr>
          <p:spPr>
            <a:xfrm>
              <a:off x="3356914" y="2645560"/>
              <a:ext cx="2630867" cy="177359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976E9F-DBA8-505A-90F9-1AEE423EB370}"/>
              </a:ext>
            </a:extLst>
          </p:cNvPr>
          <p:cNvGrpSpPr/>
          <p:nvPr/>
        </p:nvGrpSpPr>
        <p:grpSpPr>
          <a:xfrm>
            <a:off x="2326407" y="4098186"/>
            <a:ext cx="2001794" cy="1240424"/>
            <a:chOff x="6076643" y="3351151"/>
            <a:chExt cx="2001794" cy="12404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F389F4-E93A-3EA7-8DC4-EFDFF5310630}"/>
                </a:ext>
              </a:extLst>
            </p:cNvPr>
            <p:cNvSpPr txBox="1"/>
            <p:nvPr/>
          </p:nvSpPr>
          <p:spPr>
            <a:xfrm>
              <a:off x="6759146" y="4238368"/>
              <a:ext cx="12080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Robot pets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8C372E7C-6D26-4DA0-9322-E82B46BF7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 flipH="1">
              <a:off x="6907237" y="3455975"/>
              <a:ext cx="816635" cy="749787"/>
            </a:xfrm>
            <a:prstGeom prst="rect">
              <a:avLst/>
            </a:prstGeom>
          </p:spPr>
        </p:pic>
        <p:pic>
          <p:nvPicPr>
            <p:cNvPr id="33" name="Picture 32" descr="A chat bubble with a chatbot&#10;&#10;Description automatically generated">
              <a:extLst>
                <a:ext uri="{FF2B5EF4-FFF2-40B4-BE49-F238E27FC236}">
                  <a16:creationId xmlns:a16="http://schemas.microsoft.com/office/drawing/2014/main" id="{A434AA29-7374-5884-7A2F-9CCEDEAAE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9246" y="3519615"/>
              <a:ext cx="718753" cy="718753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D5F8959-3C54-84E8-6F7F-E5227E46ED54}"/>
                </a:ext>
              </a:extLst>
            </p:cNvPr>
            <p:cNvSpPr/>
            <p:nvPr/>
          </p:nvSpPr>
          <p:spPr>
            <a:xfrm>
              <a:off x="6852414" y="3455975"/>
              <a:ext cx="1079719" cy="78239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B8678C4-C2BD-5745-47FE-FC7C20FDEC05}"/>
                </a:ext>
              </a:extLst>
            </p:cNvPr>
            <p:cNvSpPr/>
            <p:nvPr/>
          </p:nvSpPr>
          <p:spPr>
            <a:xfrm>
              <a:off x="6076643" y="3351151"/>
              <a:ext cx="2001794" cy="12404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472CA82-D7D5-EB6A-3A9A-179191D8E59A}"/>
                  </a:ext>
                </a:extLst>
              </p14:cNvPr>
              <p14:cNvContentPartPr/>
              <p14:nvPr/>
            </p14:nvContentPartPr>
            <p14:xfrm>
              <a:off x="5893506" y="-276176"/>
              <a:ext cx="360" cy="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472CA82-D7D5-EB6A-3A9A-179191D8E5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84506" y="-2851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BF6C944-92FC-315E-B20B-39981710B30F}"/>
                  </a:ext>
                </a:extLst>
              </p14:cNvPr>
              <p14:cNvContentPartPr/>
              <p14:nvPr/>
            </p14:nvContentPartPr>
            <p14:xfrm>
              <a:off x="4123026" y="3161267"/>
              <a:ext cx="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BF6C944-92FC-315E-B20B-39981710B30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14026" y="3152267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D4C31CA-9217-0E9D-3F36-F755168840E7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3464979" y="843970"/>
            <a:ext cx="1045827" cy="169981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C47E741-EA8B-F174-2A3C-9661F01BCA0E}"/>
              </a:ext>
            </a:extLst>
          </p:cNvPr>
          <p:cNvCxnSpPr>
            <a:cxnSpLocks/>
            <a:stCxn id="6" idx="3"/>
            <a:endCxn id="36" idx="1"/>
          </p:cNvCxnSpPr>
          <p:nvPr/>
        </p:nvCxnSpPr>
        <p:spPr>
          <a:xfrm flipV="1">
            <a:off x="5229559" y="824680"/>
            <a:ext cx="3641750" cy="1929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3818116-AC4E-AAE9-C2D9-3922459B4229}"/>
              </a:ext>
            </a:extLst>
          </p:cNvPr>
          <p:cNvCxnSpPr>
            <a:cxnSpLocks/>
            <a:stCxn id="7" idx="3"/>
            <a:endCxn id="34" idx="1"/>
          </p:cNvCxnSpPr>
          <p:nvPr/>
        </p:nvCxnSpPr>
        <p:spPr>
          <a:xfrm>
            <a:off x="3464979" y="2543787"/>
            <a:ext cx="3363419" cy="50813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B2FA08C-B0D0-6473-16E3-3E3F69CBAE03}"/>
              </a:ext>
            </a:extLst>
          </p:cNvPr>
          <p:cNvCxnSpPr>
            <a:cxnSpLocks/>
            <a:stCxn id="7" idx="3"/>
            <a:endCxn id="33" idx="0"/>
          </p:cNvCxnSpPr>
          <p:nvPr/>
        </p:nvCxnSpPr>
        <p:spPr>
          <a:xfrm flipH="1">
            <a:off x="2748387" y="2543787"/>
            <a:ext cx="716592" cy="172286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C536747-F3D9-1065-2FDE-49648B29F90B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>
          <a:xfrm>
            <a:off x="3464979" y="2543787"/>
            <a:ext cx="4088650" cy="2414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02D521D-C575-246A-BDB4-1C363445E4F4}"/>
              </a:ext>
            </a:extLst>
          </p:cNvPr>
          <p:cNvSpPr txBox="1"/>
          <p:nvPr/>
        </p:nvSpPr>
        <p:spPr>
          <a:xfrm>
            <a:off x="906236" y="6237514"/>
            <a:ext cx="84236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+mj-lt"/>
              </a:rPr>
              <a:t>Interoperable Intelligent Conversational Assistants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F9A7EB-E3AF-EB97-A8BE-088DEB2A6F9E}"/>
              </a:ext>
            </a:extLst>
          </p:cNvPr>
          <p:cNvGrpSpPr/>
          <p:nvPr/>
        </p:nvGrpSpPr>
        <p:grpSpPr>
          <a:xfrm>
            <a:off x="6428887" y="1007925"/>
            <a:ext cx="1762825" cy="1408391"/>
            <a:chOff x="3761259" y="531341"/>
            <a:chExt cx="1959191" cy="152720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9FB00B7-0B2A-88C9-FA31-818F6D897B05}"/>
                </a:ext>
              </a:extLst>
            </p:cNvPr>
            <p:cNvGrpSpPr/>
            <p:nvPr/>
          </p:nvGrpSpPr>
          <p:grpSpPr>
            <a:xfrm>
              <a:off x="3842951" y="531341"/>
              <a:ext cx="1362257" cy="1174233"/>
              <a:chOff x="3842951" y="531341"/>
              <a:chExt cx="1362257" cy="1174233"/>
            </a:xfrm>
          </p:grpSpPr>
          <p:pic>
            <p:nvPicPr>
              <p:cNvPr id="27" name="Picture 26" descr="A chat bubble with a chatbot&#10;&#10;Description automatically generated">
                <a:extLst>
                  <a:ext uri="{FF2B5EF4-FFF2-40B4-BE49-F238E27FC236}">
                    <a16:creationId xmlns:a16="http://schemas.microsoft.com/office/drawing/2014/main" id="{8226F086-D327-ACF2-8376-559219692B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3864" y="790148"/>
                <a:ext cx="718753" cy="718753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8CF1A24-80B5-1EF7-7DCE-6171BB3A1B1E}"/>
                  </a:ext>
                </a:extLst>
              </p:cNvPr>
              <p:cNvSpPr/>
              <p:nvPr/>
            </p:nvSpPr>
            <p:spPr>
              <a:xfrm>
                <a:off x="3842951" y="531341"/>
                <a:ext cx="1362257" cy="11742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66415A-04D4-4227-3A98-13A96AFF2BD9}"/>
                </a:ext>
              </a:extLst>
            </p:cNvPr>
            <p:cNvSpPr txBox="1"/>
            <p:nvPr/>
          </p:nvSpPr>
          <p:spPr>
            <a:xfrm>
              <a:off x="3761259" y="1719989"/>
              <a:ext cx="19591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Drug information site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73C20F1-5D85-0C92-9110-A1E5CE625D9A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5229559" y="843970"/>
            <a:ext cx="1363631" cy="734047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05192E0-47A3-FC05-8912-791A28F3A2BC}"/>
              </a:ext>
            </a:extLst>
          </p:cNvPr>
          <p:cNvGrpSpPr/>
          <p:nvPr/>
        </p:nvGrpSpPr>
        <p:grpSpPr>
          <a:xfrm>
            <a:off x="10045398" y="2371261"/>
            <a:ext cx="1582100" cy="1434729"/>
            <a:chOff x="3761259" y="531341"/>
            <a:chExt cx="1758334" cy="155576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0C6F4B-7935-D515-1CA0-090E267C24CD}"/>
                </a:ext>
              </a:extLst>
            </p:cNvPr>
            <p:cNvGrpSpPr/>
            <p:nvPr/>
          </p:nvGrpSpPr>
          <p:grpSpPr>
            <a:xfrm>
              <a:off x="3842951" y="531341"/>
              <a:ext cx="1362257" cy="1174233"/>
              <a:chOff x="3842951" y="531341"/>
              <a:chExt cx="1362257" cy="1174233"/>
            </a:xfrm>
          </p:grpSpPr>
          <p:pic>
            <p:nvPicPr>
              <p:cNvPr id="50" name="Picture 49" descr="A chat bubble with a chatbot&#10;&#10;Description automatically generated">
                <a:extLst>
                  <a:ext uri="{FF2B5EF4-FFF2-40B4-BE49-F238E27FC236}">
                    <a16:creationId xmlns:a16="http://schemas.microsoft.com/office/drawing/2014/main" id="{CB830349-C57D-5CAD-68BF-7BA3A701A1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3864" y="790148"/>
                <a:ext cx="718753" cy="718753"/>
              </a:xfrm>
              <a:prstGeom prst="rect">
                <a:avLst/>
              </a:prstGeom>
            </p:spPr>
          </p:pic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DA8360A-0379-4202-854B-6316210A23C9}"/>
                  </a:ext>
                </a:extLst>
              </p:cNvPr>
              <p:cNvSpPr/>
              <p:nvPr/>
            </p:nvSpPr>
            <p:spPr>
              <a:xfrm>
                <a:off x="3842951" y="531341"/>
                <a:ext cx="1362257" cy="11742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3C56C3-8E19-DC17-8DDC-D14306332055}"/>
                </a:ext>
              </a:extLst>
            </p:cNvPr>
            <p:cNvSpPr txBox="1"/>
            <p:nvPr/>
          </p:nvSpPr>
          <p:spPr>
            <a:xfrm>
              <a:off x="3761259" y="1719989"/>
              <a:ext cx="1758334" cy="3671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My prescriptions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7FD0C7B-2CDC-5E29-69F4-9AEA2FED0FD1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9254861" y="1184056"/>
            <a:ext cx="1361727" cy="1482314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65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49"/>
    </mc:Choice>
    <mc:Fallback xmlns="">
      <p:transition spd="slow" advTm="5964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2CDC-5C17-9C93-308F-07A132EFD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Open Voice Interoperability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4455A-92FA-2E7D-2A77-7CA5CBAD6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947" y="1825625"/>
            <a:ext cx="6420853" cy="3859742"/>
          </a:xfrm>
        </p:spPr>
        <p:txBody>
          <a:bodyPr>
            <a:normAutofit/>
          </a:bodyPr>
          <a:lstStyle/>
          <a:p>
            <a:r>
              <a:rPr lang="en-US" sz="2400"/>
              <a:t>Open source</a:t>
            </a:r>
          </a:p>
          <a:p>
            <a:r>
              <a:rPr lang="en-US" sz="2400"/>
              <a:t>Dynamic, real-time configurations of AIs</a:t>
            </a:r>
          </a:p>
          <a:p>
            <a:r>
              <a:rPr lang="en-US" sz="2400"/>
              <a:t>Standard messages</a:t>
            </a:r>
          </a:p>
          <a:p>
            <a:r>
              <a:rPr lang="en-US" sz="2400"/>
              <a:t>Few assumptions about assistant architecture and capabilities</a:t>
            </a:r>
          </a:p>
          <a:p>
            <a:r>
              <a:rPr lang="en-US" sz="2400"/>
              <a:t>Resources: implementation sandbox and specs in our GitHub repositories </a:t>
            </a:r>
            <a:r>
              <a:rPr lang="en-US" sz="2400">
                <a:hlinkClick r:id="rId2"/>
              </a:rPr>
              <a:t>https://github.com/open-voice-interoperability</a:t>
            </a:r>
            <a:r>
              <a:rPr lang="en-US" sz="2400"/>
              <a:t> </a:t>
            </a:r>
          </a:p>
        </p:txBody>
      </p:sp>
      <p:pic>
        <p:nvPicPr>
          <p:cNvPr id="6" name="Picture 5" descr="A mechanical hand pointing at a button">
            <a:extLst>
              <a:ext uri="{FF2B5EF4-FFF2-40B4-BE49-F238E27FC236}">
                <a16:creationId xmlns:a16="http://schemas.microsoft.com/office/drawing/2014/main" id="{D66FA489-4A7B-A8B1-5F3E-499DFFB2A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7" y="1825625"/>
            <a:ext cx="4352866" cy="435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0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205"/>
    </mc:Choice>
    <mc:Fallback xmlns="">
      <p:transition spd="slow" advTm="7120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1D59A-B080-D917-70B7-E4B7E7424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 1: GenAI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0C978-A7AE-7D3A-E669-EFDA3FED5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>
                <a:ea typeface="+mj-ea"/>
                <a:cs typeface="+mj-cs"/>
              </a:rPr>
              <a:t>Presented by Diego </a:t>
            </a:r>
            <a:r>
              <a:rPr lang="en-US" sz="3600" err="1">
                <a:ea typeface="+mj-ea"/>
                <a:cs typeface="+mj-cs"/>
              </a:rPr>
              <a:t>Gosmar</a:t>
            </a:r>
            <a:endParaRPr lang="en-US" sz="3600">
              <a:ea typeface="+mj-ea"/>
              <a:cs typeface="+mj-cs"/>
            </a:endParaRPr>
          </a:p>
          <a:p>
            <a:r>
              <a:rPr lang="en-US" sz="3600">
                <a:ea typeface="+mj-ea"/>
                <a:cs typeface="+mj-cs"/>
              </a:rPr>
              <a:t>Large Language Models (LLMs): Key Concepts and Embedding </a:t>
            </a:r>
          </a:p>
          <a:p>
            <a:r>
              <a:rPr lang="en-US" sz="3600">
                <a:ea typeface="+mj-ea"/>
                <a:cs typeface="+mj-cs"/>
              </a:rPr>
              <a:t>Retrieval Augmented Generation for AI (RAG)</a:t>
            </a:r>
            <a:endParaRPr lang="en-US" sz="2400">
              <a:solidFill>
                <a:srgbClr val="1D1C1D"/>
              </a:solidFill>
              <a:highlight>
                <a:srgbClr val="F8F8F8"/>
              </a:highlight>
              <a:latin typeface="Slack-Lato"/>
            </a:endParaRPr>
          </a:p>
          <a:p>
            <a:r>
              <a:rPr lang="en-US" sz="3600">
                <a:ea typeface="+mj-ea"/>
                <a:cs typeface="+mj-cs"/>
              </a:rPr>
              <a:t>XCALLY and SmartLibrary demos with OVON specs</a:t>
            </a:r>
          </a:p>
        </p:txBody>
      </p:sp>
    </p:spTree>
    <p:extLst>
      <p:ext uri="{BB962C8B-B14F-4D97-AF65-F5344CB8AC3E}">
        <p14:creationId xmlns:p14="http://schemas.microsoft.com/office/powerpoint/2010/main" val="1607408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9F095-ED73-A6DD-FB4F-53B6A8074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9077"/>
            <a:ext cx="10515600" cy="1325563"/>
          </a:xfrm>
        </p:spPr>
        <p:txBody>
          <a:bodyPr/>
          <a:lstStyle/>
          <a:p>
            <a:r>
              <a:rPr lang="en-US"/>
              <a:t>Topic 2: Use cases for </a:t>
            </a:r>
            <a:r>
              <a:rPr lang="en-US" sz="4400">
                <a:latin typeface="+mj-lt"/>
                <a:ea typeface="+mj-ea"/>
                <a:cs typeface="+mj-cs"/>
              </a:rPr>
              <a:t>Generative Conversational AI interoperability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2A4DF-58AD-B6B6-3D3F-DDD315DFD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9577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/>
              <a:t>Presented by Olga Howard, the first afternoon topic</a:t>
            </a:r>
          </a:p>
        </p:txBody>
      </p:sp>
    </p:spTree>
    <p:extLst>
      <p:ext uri="{BB962C8B-B14F-4D97-AF65-F5344CB8AC3E}">
        <p14:creationId xmlns:p14="http://schemas.microsoft.com/office/powerpoint/2010/main" val="3175042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CBC7-6C34-70A6-BA3D-D9DA3A00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Topic 3: The Open Voice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4C63-48E7-8BD5-42F9-99C71774A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sz="3200"/>
              <a:t>Presented by Emmett Coin</a:t>
            </a:r>
          </a:p>
          <a:p>
            <a:pPr algn="l"/>
            <a:r>
              <a:rPr lang="en-US" sz="3200"/>
              <a:t>A browser/assistant system for experimentation with OVON Envelopes. It is:</a:t>
            </a:r>
          </a:p>
          <a:p>
            <a:pPr lvl="1"/>
            <a:r>
              <a:rPr lang="en-US" sz="2800"/>
              <a:t>Text and Speech based</a:t>
            </a:r>
          </a:p>
          <a:p>
            <a:pPr lvl="1"/>
            <a:r>
              <a:rPr lang="en-US" sz="2800"/>
              <a:t>Provides a server to run as localhost to host the browser html/</a:t>
            </a:r>
            <a:r>
              <a:rPr lang="en-US" sz="2800" err="1"/>
              <a:t>javascript</a:t>
            </a:r>
            <a:endParaRPr lang="en-US" sz="2800"/>
          </a:p>
          <a:p>
            <a:pPr lvl="1"/>
            <a:r>
              <a:rPr lang="en-US" sz="2800"/>
              <a:t>Has a list of OVON Envelope based assistant servers to play with</a:t>
            </a:r>
          </a:p>
          <a:p>
            <a:pPr lvl="1"/>
            <a:r>
              <a:rPr lang="en-US" sz="2800"/>
              <a:t>Has a skeleton python assistant server that you can use to build assistants</a:t>
            </a:r>
            <a:br>
              <a:rPr lang="en-US" sz="3200"/>
            </a:br>
            <a:endParaRPr lang="en-US" sz="3200"/>
          </a:p>
          <a:p>
            <a:r>
              <a:rPr lang="en-US" sz="3200"/>
              <a:t>https://github.com/open-voice-interoperability/open-voice-sandbox</a:t>
            </a:r>
          </a:p>
        </p:txBody>
      </p:sp>
    </p:spTree>
    <p:extLst>
      <p:ext uri="{BB962C8B-B14F-4D97-AF65-F5344CB8AC3E}">
        <p14:creationId xmlns:p14="http://schemas.microsoft.com/office/powerpoint/2010/main" val="668766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4570ABC-9A7C-3AFA-4AFA-32877BC53AC1}"/>
              </a:ext>
            </a:extLst>
          </p:cNvPr>
          <p:cNvSpPr txBox="1"/>
          <p:nvPr/>
        </p:nvSpPr>
        <p:spPr>
          <a:xfrm>
            <a:off x="603002" y="2274838"/>
            <a:ext cx="109859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Assistant Manifest – how an assistant describes its capabilities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Conversation Envelope – make connections, exchange information, end interactions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Dialog Events– represent natural language utterances from user and system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741899-1962-379B-C436-5423876FA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Types of Open Voice Messages</a:t>
            </a:r>
          </a:p>
        </p:txBody>
      </p:sp>
    </p:spTree>
    <p:extLst>
      <p:ext uri="{BB962C8B-B14F-4D97-AF65-F5344CB8AC3E}">
        <p14:creationId xmlns:p14="http://schemas.microsoft.com/office/powerpoint/2010/main" val="96032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343"/>
    </mc:Choice>
    <mc:Fallback xmlns="">
      <p:transition spd="slow" advTm="7434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38CAD-4FDB-67E3-4DA1-58F85DDC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Conclusions, Summary,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A8929-C908-61FC-B7EA-1C31F4EDB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Use case exercise was valuable</a:t>
            </a:r>
          </a:p>
          <a:p>
            <a:r>
              <a:rPr lang="en-US"/>
              <a:t>How can average person use LLM’s to improve their lives?</a:t>
            </a:r>
          </a:p>
          <a:p>
            <a:r>
              <a:rPr lang="en-US"/>
              <a:t>Can we use these technologies to mitigate social issues like aging population?</a:t>
            </a:r>
          </a:p>
          <a:p>
            <a:r>
              <a:rPr lang="en-US"/>
              <a:t>Assistants have been siloed by big players who don’t want open specs, how to overcome that roadblock?</a:t>
            </a:r>
          </a:p>
          <a:p>
            <a:r>
              <a:rPr lang="en-US"/>
              <a:t>How to get momentum for wider adoption?</a:t>
            </a:r>
          </a:p>
          <a:p>
            <a:r>
              <a:rPr lang="en-US"/>
              <a:t>20,000 bots running on Telegram</a:t>
            </a:r>
          </a:p>
          <a:p>
            <a:r>
              <a:rPr lang="en-US"/>
              <a:t>Need to discuss security of automation</a:t>
            </a:r>
          </a:p>
          <a:p>
            <a:r>
              <a:rPr lang="en-US"/>
              <a:t>Analog of Google Search for bots?</a:t>
            </a:r>
          </a:p>
          <a:p>
            <a:r>
              <a:rPr lang="en-US"/>
              <a:t>Potential “action” </a:t>
            </a:r>
            <a:r>
              <a:rPr lang="en-US" err="1"/>
              <a:t>eventType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82340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7DEDD-3CE9-4879-49D4-0061D4E9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What you can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2E14F-2A59-FF99-ACBD-A9D710C57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50279" cy="3859742"/>
          </a:xfrm>
        </p:spPr>
        <p:txBody>
          <a:bodyPr>
            <a:normAutofit/>
          </a:bodyPr>
          <a:lstStyle/>
          <a:p>
            <a:r>
              <a:rPr lang="en-US"/>
              <a:t>Try out our interoperability specs, using the sandbox or starting from scratch</a:t>
            </a:r>
          </a:p>
          <a:p>
            <a:r>
              <a:rPr lang="en-US"/>
              <a:t>Give us feedback on your experiences</a:t>
            </a:r>
          </a:p>
          <a:p>
            <a:r>
              <a:rPr lang="en-US"/>
              <a:t>Join us as we continue to define our specs!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7AB7E-3DF3-0091-89B8-673702683D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" t="-2331" r="-433" b="-62"/>
          <a:stretch/>
        </p:blipFill>
        <p:spPr>
          <a:xfrm>
            <a:off x="5736778" y="937001"/>
            <a:ext cx="5257800" cy="538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9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27"/>
    </mc:Choice>
    <mc:Fallback xmlns="">
      <p:transition spd="slow" advTm="2722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3A002CFF-DAE8-6D93-FF6C-A89F52F79C1E}"/>
              </a:ext>
            </a:extLst>
          </p:cNvPr>
          <p:cNvSpPr/>
          <p:nvPr/>
        </p:nvSpPr>
        <p:spPr>
          <a:xfrm>
            <a:off x="221569" y="1578697"/>
            <a:ext cx="11748861" cy="49141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3A3EE-D607-8CCF-6D50-9EB75BBDA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Thanks to our sponsors!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D160C3F2-43A9-BAD1-1C59-D74B70F59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2999" y="1914358"/>
            <a:ext cx="5968249" cy="1611262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E2586097-BCD8-EA3E-4DCB-08A00F119F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65170" y="342081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766E57-D651-D2DB-097C-0021BAEED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500" y="4793832"/>
            <a:ext cx="1991339" cy="652898"/>
          </a:xfrm>
          <a:prstGeom prst="rect">
            <a:avLst/>
          </a:prstGeom>
        </p:spPr>
      </p:pic>
      <p:pic>
        <p:nvPicPr>
          <p:cNvPr id="8" name="Picture 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0063DEB3-59E7-336E-0C72-B3427A048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17" y="3570427"/>
            <a:ext cx="4639610" cy="136318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DC2ABE6-6F0B-1E47-6BE3-71D6C7815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20846" y="3605860"/>
            <a:ext cx="3382589" cy="113988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EBDB579-ECE7-CF1C-4128-C7D5E0A8F0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89376" y="5279303"/>
            <a:ext cx="7883540" cy="126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92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7FCD5-8F5A-09DF-F6F9-4ED3FFF91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BE3C7E-9922-71CB-0EE9-689372BA1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4755" y="393703"/>
            <a:ext cx="3932237" cy="415800"/>
          </a:xfrm>
        </p:spPr>
        <p:txBody>
          <a:bodyPr>
            <a:noAutofit/>
          </a:bodyPr>
          <a:lstStyle/>
          <a:p>
            <a:pPr algn="ctr"/>
            <a:r>
              <a:rPr lang="en-US" sz="3600"/>
              <a:t>More information</a:t>
            </a:r>
          </a:p>
        </p:txBody>
      </p:sp>
      <p:pic>
        <p:nvPicPr>
          <p:cNvPr id="13" name="Picture Placeholder 12" descr="A desk with books and record player&#10;&#10;Description automatically generated with medium confidence">
            <a:extLst>
              <a:ext uri="{FF2B5EF4-FFF2-40B4-BE49-F238E27FC236}">
                <a16:creationId xmlns:a16="http://schemas.microsoft.com/office/drawing/2014/main" id="{7B71420D-E4B4-4D37-B150-6D860D47F5D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8" t="16986" r="20354" b="4758"/>
          <a:stretch/>
        </p:blipFill>
        <p:spPr>
          <a:xfrm>
            <a:off x="0" y="0"/>
            <a:ext cx="6003235" cy="67968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9E253F-5870-C121-ADD7-594E1490030F}"/>
              </a:ext>
            </a:extLst>
          </p:cNvPr>
          <p:cNvSpPr txBox="1"/>
          <p:nvPr/>
        </p:nvSpPr>
        <p:spPr>
          <a:xfrm>
            <a:off x="-64799" y="6564080"/>
            <a:ext cx="53072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Generated with AI ∙ March 22, 2024 at 4:18 PM</a:t>
            </a:r>
            <a:endParaRPr lang="en-US" sz="8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AB5E5-8D66-AB50-A9B1-E42F098C4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18484" y="1702776"/>
            <a:ext cx="3144715" cy="31447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53719D-5761-9514-DEB6-0E2333FF3B31}"/>
              </a:ext>
            </a:extLst>
          </p:cNvPr>
          <p:cNvSpPr txBox="1"/>
          <p:nvPr/>
        </p:nvSpPr>
        <p:spPr>
          <a:xfrm>
            <a:off x="6607733" y="4785892"/>
            <a:ext cx="6126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github.com</a:t>
            </a:r>
            <a:r>
              <a:rPr lang="en-US"/>
              <a:t>/open-voice-interoperability</a:t>
            </a:r>
          </a:p>
        </p:txBody>
      </p:sp>
    </p:spTree>
    <p:extLst>
      <p:ext uri="{BB962C8B-B14F-4D97-AF65-F5344CB8AC3E}">
        <p14:creationId xmlns:p14="http://schemas.microsoft.com/office/powerpoint/2010/main" val="375099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56"/>
    </mc:Choice>
    <mc:Fallback xmlns="">
      <p:transition spd="slow" advTm="2675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0F3041-C017-AD41-E3C1-094027B6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121" y="141841"/>
            <a:ext cx="10515600" cy="1325563"/>
          </a:xfrm>
        </p:spPr>
        <p:txBody>
          <a:bodyPr/>
          <a:lstStyle/>
          <a:p>
            <a:r>
              <a:rPr lang="en-US"/>
              <a:t>Today’s 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D23FC8-8748-2946-5583-03D937C8A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181" y="1549179"/>
            <a:ext cx="11546959" cy="4351338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US" sz="9600">
                <a:latin typeface="+mj-lt"/>
                <a:ea typeface="+mj-ea"/>
                <a:cs typeface="+mj-cs"/>
              </a:rPr>
              <a:t>9:30 AM</a:t>
            </a:r>
          </a:p>
          <a:p>
            <a:pPr lvl="1"/>
            <a:r>
              <a:rPr lang="en-US" sz="8000">
                <a:latin typeface="+mj-lt"/>
                <a:ea typeface="+mj-ea"/>
                <a:cs typeface="+mj-cs"/>
              </a:rPr>
              <a:t>Introductory: Welcome • About the LFAI &amp; Data Foundation, our project • What are conversational Assistants? • Why do we need Interoperability? Instructor: Deborah Dahl, Conversational Technologies, Head of OVON Interoperability initiative</a:t>
            </a:r>
          </a:p>
          <a:p>
            <a:pPr algn="l"/>
            <a:r>
              <a:rPr lang="en-US" sz="9600">
                <a:latin typeface="+mj-lt"/>
                <a:ea typeface="+mj-ea"/>
                <a:cs typeface="+mj-cs"/>
              </a:rPr>
              <a:t>10:00 AM</a:t>
            </a:r>
          </a:p>
          <a:p>
            <a:pPr lvl="1"/>
            <a:r>
              <a:rPr lang="en-US" sz="8000">
                <a:latin typeface="+mj-lt"/>
                <a:ea typeface="+mj-ea"/>
                <a:cs typeface="+mj-cs"/>
              </a:rPr>
              <a:t>Technologies: LLMs Key Concepts and Embedding • Retrieval Augmented Generation for AI • Use Cases • Hands-on examples Instructor: Diego </a:t>
            </a:r>
            <a:r>
              <a:rPr lang="en-US" sz="8000" err="1">
                <a:latin typeface="+mj-lt"/>
                <a:ea typeface="+mj-ea"/>
                <a:cs typeface="+mj-cs"/>
              </a:rPr>
              <a:t>Gosmar</a:t>
            </a:r>
            <a:r>
              <a:rPr lang="en-US" sz="8000">
                <a:latin typeface="+mj-lt"/>
                <a:ea typeface="+mj-ea"/>
                <a:cs typeface="+mj-cs"/>
              </a:rPr>
              <a:t> OVON Ambassador, Chief AI Officer XCALLY.ai</a:t>
            </a:r>
          </a:p>
          <a:p>
            <a:pPr algn="l"/>
            <a:r>
              <a:rPr lang="en-US" sz="9600">
                <a:latin typeface="+mj-lt"/>
                <a:ea typeface="+mj-ea"/>
                <a:cs typeface="+mj-cs"/>
              </a:rPr>
              <a:t>12:00 PM</a:t>
            </a:r>
          </a:p>
          <a:p>
            <a:pPr lvl="1"/>
            <a:r>
              <a:rPr lang="en-US" sz="8000">
                <a:latin typeface="+mj-lt"/>
                <a:ea typeface="+mj-ea"/>
                <a:cs typeface="+mj-cs"/>
              </a:rPr>
              <a:t>Lunch</a:t>
            </a:r>
          </a:p>
          <a:p>
            <a:pPr algn="l"/>
            <a:r>
              <a:rPr lang="en-US" sz="9600">
                <a:latin typeface="+mj-lt"/>
                <a:ea typeface="+mj-ea"/>
                <a:cs typeface="+mj-cs"/>
              </a:rPr>
              <a:t>1:00 PM</a:t>
            </a:r>
          </a:p>
          <a:p>
            <a:pPr lvl="1"/>
            <a:r>
              <a:rPr lang="en-US" sz="8000">
                <a:latin typeface="+mj-lt"/>
                <a:ea typeface="+mj-ea"/>
                <a:cs typeface="+mj-cs"/>
              </a:rPr>
              <a:t>Generative Conversational AI interoperability use cases at scale: Case Study--PBS Discovery use case design Instructor: Olga Howard, PBS</a:t>
            </a:r>
          </a:p>
          <a:p>
            <a:pPr algn="l"/>
            <a:r>
              <a:rPr lang="en-US" sz="9600">
                <a:latin typeface="+mj-lt"/>
                <a:ea typeface="+mj-ea"/>
                <a:cs typeface="+mj-cs"/>
              </a:rPr>
              <a:t>2:00 PM</a:t>
            </a:r>
          </a:p>
          <a:p>
            <a:pPr lvl="1"/>
            <a:r>
              <a:rPr lang="en-US" sz="8000">
                <a:latin typeface="+mj-lt"/>
                <a:ea typeface="+mj-ea"/>
                <a:cs typeface="+mj-cs"/>
              </a:rPr>
              <a:t>Diving into the OVON Sandbox: Overview of the OVON specifications • Designing a GenAI based interoperable assistant with the OVON sandbox • Hands on with the Sandbox using the result of the previous design exercise Instructor: Emmett Coin, ejTalk</a:t>
            </a:r>
          </a:p>
          <a:p>
            <a:pPr algn="l"/>
            <a:r>
              <a:rPr lang="en-US" sz="9600">
                <a:latin typeface="+mj-lt"/>
                <a:ea typeface="+mj-ea"/>
                <a:cs typeface="+mj-cs"/>
              </a:rPr>
              <a:t>4:30 PM</a:t>
            </a:r>
          </a:p>
          <a:p>
            <a:pPr lvl="1"/>
            <a:r>
              <a:rPr lang="en-US" sz="8000">
                <a:latin typeface="+mj-lt"/>
                <a:ea typeface="+mj-ea"/>
                <a:cs typeface="+mj-cs"/>
              </a:rPr>
              <a:t>Discussions/Conclusions (All)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39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650" y="3141459"/>
            <a:ext cx="4191317" cy="575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title"/>
          </p:nvPr>
        </p:nvSpPr>
        <p:spPr>
          <a:xfrm>
            <a:off x="415600" y="7838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" sz="4800"/>
              <a:t>What is LF AI &amp; Data?</a:t>
            </a:r>
            <a:endParaRPr sz="4800"/>
          </a:p>
          <a:p>
            <a:pPr>
              <a:buClr>
                <a:srgbClr val="168FDF"/>
              </a:buClr>
              <a:buSzPts val="3780"/>
            </a:pPr>
            <a:endParaRPr sz="3240"/>
          </a:p>
        </p:txBody>
      </p:sp>
      <p:sp>
        <p:nvSpPr>
          <p:cNvPr id="127" name="Google Shape;127;p26"/>
          <p:cNvSpPr txBox="1">
            <a:spLocks noGrp="1"/>
          </p:cNvSpPr>
          <p:nvPr>
            <p:ph type="body" idx="1"/>
          </p:nvPr>
        </p:nvSpPr>
        <p:spPr>
          <a:xfrm>
            <a:off x="733433" y="1617500"/>
            <a:ext cx="10258400" cy="3775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 marL="0" indent="0">
              <a:buNone/>
            </a:pPr>
            <a:r>
              <a:rPr lang="en"/>
              <a:t>LF AI &amp; Data is an umbrella foundation of the Linux Foundation that supports open source innovation in artificial intelligence (AI) and data. LF AI &amp; Data was created to support open source AI and data, and to create a sustainable open source AI and data ecosystem that makes it easy to create AI and data products and services using open source technologies.</a:t>
            </a:r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800" cy="524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423250" y="8366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buClr>
                <a:schemeClr val="dk1"/>
              </a:buClr>
              <a:buSzPts val="990"/>
            </a:pPr>
            <a:r>
              <a:rPr lang="en"/>
              <a:t>Mission</a:t>
            </a:r>
            <a:endParaRPr/>
          </a:p>
          <a:p>
            <a:pPr>
              <a:buClr>
                <a:srgbClr val="168FDF"/>
              </a:buClr>
              <a:buSzPts val="3780"/>
            </a:pPr>
            <a:endParaRPr sz="3240"/>
          </a:p>
        </p:txBody>
      </p:sp>
      <p:sp>
        <p:nvSpPr>
          <p:cNvPr id="134" name="Google Shape;134;p27"/>
          <p:cNvSpPr txBox="1">
            <a:spLocks noGrp="1"/>
          </p:cNvSpPr>
          <p:nvPr>
            <p:ph type="body" idx="1"/>
          </p:nvPr>
        </p:nvSpPr>
        <p:spPr>
          <a:xfrm>
            <a:off x="723900" y="1356883"/>
            <a:ext cx="10239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rmAutofit/>
          </a:bodyPr>
          <a:lstStyle/>
          <a:p>
            <a:pPr marL="0" indent="0">
              <a:buNone/>
            </a:pPr>
            <a:r>
              <a:rPr lang="en"/>
              <a:t>A neutral home, combined with a fair, open and transparent technical governance model for open source projects enables growth in participating organizations and contributors.</a:t>
            </a:r>
            <a:endParaRPr/>
          </a:p>
          <a:p>
            <a:pPr marL="0" indent="0">
              <a:lnSpc>
                <a:spcPct val="115000"/>
              </a:lnSpc>
              <a:buNone/>
            </a:pP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lnSpc>
                <a:spcPct val="115000"/>
              </a:lnSpc>
              <a:spcBef>
                <a:spcPts val="1000"/>
              </a:spcBef>
              <a:buNone/>
            </a:pPr>
            <a:endParaRPr sz="2400"/>
          </a:p>
        </p:txBody>
      </p:sp>
      <p:sp>
        <p:nvSpPr>
          <p:cNvPr id="135" name="Google Shape;135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800" cy="524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500" y="313133"/>
            <a:ext cx="3794133" cy="76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30"/>
          <p:cNvGrpSpPr/>
          <p:nvPr/>
        </p:nvGrpSpPr>
        <p:grpSpPr>
          <a:xfrm>
            <a:off x="398420" y="2803167"/>
            <a:ext cx="11395167" cy="1251609"/>
            <a:chOff x="100282" y="2033138"/>
            <a:chExt cx="10748806" cy="1096877"/>
          </a:xfrm>
        </p:grpSpPr>
        <p:sp>
          <p:nvSpPr>
            <p:cNvPr id="154" name="Google Shape;154;p30"/>
            <p:cNvSpPr/>
            <p:nvPr/>
          </p:nvSpPr>
          <p:spPr>
            <a:xfrm>
              <a:off x="100282" y="2044285"/>
              <a:ext cx="1722000" cy="1062900"/>
            </a:xfrm>
            <a:prstGeom prst="roundRect">
              <a:avLst>
                <a:gd name="adj" fmla="val 0"/>
              </a:avLst>
            </a:prstGeom>
            <a:solidFill>
              <a:srgbClr val="09A9BF"/>
            </a:solidFill>
            <a:ln>
              <a:noFill/>
            </a:ln>
            <a:effectLst>
              <a:outerShdw blurRad="317500" algn="ctr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43800" tIns="121867" rIns="243800" bIns="121867" anchor="ctr" anchorCtr="0">
              <a:noAutofit/>
            </a:bodyPr>
            <a:lstStyle/>
            <a:p>
              <a:pPr algn="ctr"/>
              <a:endParaRPr sz="2000" b="1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55" name="Google Shape;155;p30"/>
            <p:cNvSpPr/>
            <p:nvPr/>
          </p:nvSpPr>
          <p:spPr>
            <a:xfrm>
              <a:off x="3710898" y="2044281"/>
              <a:ext cx="1722000" cy="1062900"/>
            </a:xfrm>
            <a:prstGeom prst="roundRect">
              <a:avLst>
                <a:gd name="adj" fmla="val 0"/>
              </a:avLst>
            </a:prstGeom>
            <a:solidFill>
              <a:srgbClr val="1068A2"/>
            </a:solidFill>
            <a:ln>
              <a:noFill/>
            </a:ln>
            <a:effectLst>
              <a:outerShdw blurRad="317500" algn="ctr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43800" tIns="121867" rIns="243800" bIns="121867" anchor="ctr" anchorCtr="0">
              <a:noAutofit/>
            </a:bodyPr>
            <a:lstStyle/>
            <a:p>
              <a:pPr algn="ctr"/>
              <a:endParaRPr sz="2000" b="1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56" name="Google Shape;156;p30"/>
            <p:cNvSpPr txBox="1"/>
            <p:nvPr/>
          </p:nvSpPr>
          <p:spPr>
            <a:xfrm>
              <a:off x="100288" y="2033138"/>
              <a:ext cx="1722000" cy="809111"/>
            </a:xfrm>
            <a:prstGeom prst="rect">
              <a:avLst/>
            </a:prstGeom>
            <a:solidFill>
              <a:srgbClr val="09A9BF"/>
            </a:solidFill>
            <a:ln>
              <a:noFill/>
            </a:ln>
          </p:spPr>
          <p:txBody>
            <a:bodyPr spcFirstLastPara="1" wrap="square" lIns="243800" tIns="243800" rIns="243800" bIns="2438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8400"/>
              </a:pPr>
              <a:r>
                <a:rPr lang="en" sz="2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67</a:t>
              </a:r>
              <a:endPara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7" name="Google Shape;157;p30"/>
            <p:cNvSpPr txBox="1"/>
            <p:nvPr/>
          </p:nvSpPr>
          <p:spPr>
            <a:xfrm>
              <a:off x="7321700" y="2180215"/>
              <a:ext cx="1722000" cy="629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8400"/>
              </a:pPr>
              <a:r>
                <a:rPr lang="en" sz="1467" b="1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420M</a:t>
              </a:r>
              <a:endParaRPr sz="1467" b="1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58" name="Google Shape;158;p30"/>
            <p:cNvSpPr/>
            <p:nvPr/>
          </p:nvSpPr>
          <p:spPr>
            <a:xfrm>
              <a:off x="7321701" y="2047456"/>
              <a:ext cx="1722000" cy="1062900"/>
            </a:xfrm>
            <a:prstGeom prst="roundRect">
              <a:avLst>
                <a:gd name="adj" fmla="val 0"/>
              </a:avLst>
            </a:prstGeom>
            <a:solidFill>
              <a:srgbClr val="168FDF"/>
            </a:solidFill>
            <a:ln>
              <a:noFill/>
            </a:ln>
            <a:effectLst>
              <a:outerShdw blurRad="317500" algn="ctr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43800" tIns="121867" rIns="243800" bIns="121867" anchor="ctr" anchorCtr="0">
              <a:noAutofit/>
            </a:bodyPr>
            <a:lstStyle/>
            <a:p>
              <a:pPr algn="ctr"/>
              <a:endParaRPr sz="1467" b="1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59" name="Google Shape;159;p30"/>
            <p:cNvSpPr txBox="1"/>
            <p:nvPr/>
          </p:nvSpPr>
          <p:spPr>
            <a:xfrm>
              <a:off x="1905582" y="2158895"/>
              <a:ext cx="1722000" cy="701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8400"/>
              </a:pPr>
              <a:r>
                <a:rPr lang="en" sz="2000" b="1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420M</a:t>
              </a:r>
              <a:endParaRPr sz="2000" b="1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1905590" y="2044276"/>
              <a:ext cx="1722000" cy="1062900"/>
            </a:xfrm>
            <a:prstGeom prst="roundRect">
              <a:avLst>
                <a:gd name="adj" fmla="val 0"/>
              </a:avLst>
            </a:prstGeom>
            <a:solidFill>
              <a:srgbClr val="20124D"/>
            </a:solidFill>
            <a:ln>
              <a:noFill/>
            </a:ln>
            <a:effectLst>
              <a:outerShdw blurRad="317500" algn="ctr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43800" tIns="121867" rIns="243800" bIns="121867" anchor="ctr" anchorCtr="0">
              <a:noAutofit/>
            </a:bodyPr>
            <a:lstStyle/>
            <a:p>
              <a:pPr algn="ctr"/>
              <a:endParaRPr sz="2000" b="1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1" name="Google Shape;161;p30"/>
            <p:cNvSpPr txBox="1"/>
            <p:nvPr/>
          </p:nvSpPr>
          <p:spPr>
            <a:xfrm>
              <a:off x="1905600" y="2460688"/>
              <a:ext cx="1722000" cy="629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4000"/>
              </a:pPr>
              <a:r>
                <a:rPr lang="en" sz="1467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LoC</a:t>
              </a:r>
              <a:endParaRPr sz="1467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endParaRPr>
            </a:p>
          </p:txBody>
        </p:sp>
        <p:sp>
          <p:nvSpPr>
            <p:cNvPr id="162" name="Google Shape;162;p30"/>
            <p:cNvSpPr txBox="1"/>
            <p:nvPr/>
          </p:nvSpPr>
          <p:spPr>
            <a:xfrm>
              <a:off x="100290" y="2500666"/>
              <a:ext cx="1722000" cy="629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4000"/>
              </a:pPr>
              <a:r>
                <a:rPr lang="en" sz="1467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 Projects</a:t>
              </a:r>
              <a:endParaRPr sz="1467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endParaRPr>
            </a:p>
          </p:txBody>
        </p:sp>
        <p:sp>
          <p:nvSpPr>
            <p:cNvPr id="163" name="Google Shape;163;p30"/>
            <p:cNvSpPr/>
            <p:nvPr/>
          </p:nvSpPr>
          <p:spPr>
            <a:xfrm>
              <a:off x="5516253" y="2041119"/>
              <a:ext cx="1722000" cy="1062900"/>
            </a:xfrm>
            <a:prstGeom prst="roundRect">
              <a:avLst>
                <a:gd name="adj" fmla="val 0"/>
              </a:avLst>
            </a:prstGeom>
            <a:solidFill>
              <a:srgbClr val="674EA7"/>
            </a:solidFill>
            <a:ln>
              <a:noFill/>
            </a:ln>
            <a:effectLst>
              <a:outerShdw blurRad="317500" algn="ctr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43800" tIns="121867" rIns="243800" bIns="121867" anchor="ctr" anchorCtr="0">
              <a:noAutofit/>
            </a:bodyPr>
            <a:lstStyle/>
            <a:p>
              <a:pPr algn="ctr"/>
              <a:endParaRPr sz="1467" b="1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64" name="Google Shape;164;p30"/>
            <p:cNvSpPr txBox="1"/>
            <p:nvPr/>
          </p:nvSpPr>
          <p:spPr>
            <a:xfrm>
              <a:off x="1905588" y="2033139"/>
              <a:ext cx="1722000" cy="809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8400"/>
              </a:pPr>
              <a:r>
                <a:rPr lang="en" sz="2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199+ M</a:t>
              </a:r>
              <a:endPara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5" name="Google Shape;165;p30"/>
            <p:cNvSpPr txBox="1"/>
            <p:nvPr/>
          </p:nvSpPr>
          <p:spPr>
            <a:xfrm>
              <a:off x="3710940" y="2460680"/>
              <a:ext cx="1722000" cy="629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4000"/>
              </a:pPr>
              <a:r>
                <a:rPr lang="en" sz="1467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Commits</a:t>
              </a:r>
              <a:endParaRPr sz="1467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endParaRPr>
            </a:p>
          </p:txBody>
        </p:sp>
        <p:sp>
          <p:nvSpPr>
            <p:cNvPr id="166" name="Google Shape;166;p30"/>
            <p:cNvSpPr txBox="1"/>
            <p:nvPr/>
          </p:nvSpPr>
          <p:spPr>
            <a:xfrm>
              <a:off x="3710913" y="2044277"/>
              <a:ext cx="1722000" cy="809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8400"/>
              </a:pPr>
              <a:r>
                <a:rPr lang="en" sz="2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331+ K</a:t>
              </a:r>
              <a:endPara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7" name="Google Shape;167;p30"/>
            <p:cNvSpPr txBox="1"/>
            <p:nvPr/>
          </p:nvSpPr>
          <p:spPr>
            <a:xfrm>
              <a:off x="5516288" y="2491925"/>
              <a:ext cx="1722000" cy="629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4000"/>
              </a:pPr>
              <a:r>
                <a:rPr lang="en" sz="1467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Organizations</a:t>
              </a:r>
              <a:endParaRPr sz="1467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endParaRPr>
            </a:p>
          </p:txBody>
        </p:sp>
        <p:sp>
          <p:nvSpPr>
            <p:cNvPr id="168" name="Google Shape;168;p30"/>
            <p:cNvSpPr txBox="1"/>
            <p:nvPr/>
          </p:nvSpPr>
          <p:spPr>
            <a:xfrm>
              <a:off x="5516313" y="2047452"/>
              <a:ext cx="1722000" cy="809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8400"/>
              </a:pPr>
              <a:r>
                <a:rPr lang="en" sz="2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2,920+</a:t>
              </a:r>
              <a:endPara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9" name="Google Shape;169;p30"/>
            <p:cNvSpPr/>
            <p:nvPr/>
          </p:nvSpPr>
          <p:spPr>
            <a:xfrm rot="-5400000">
              <a:off x="7701325" y="1972675"/>
              <a:ext cx="962700" cy="1176300"/>
            </a:xfrm>
            <a:prstGeom prst="roundRect">
              <a:avLst>
                <a:gd name="adj" fmla="val 8552"/>
              </a:avLst>
            </a:pr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4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0" name="Google Shape;170;p30"/>
            <p:cNvSpPr txBox="1"/>
            <p:nvPr/>
          </p:nvSpPr>
          <p:spPr>
            <a:xfrm>
              <a:off x="7321660" y="2083672"/>
              <a:ext cx="1722000" cy="1006967"/>
            </a:xfrm>
            <a:prstGeom prst="rect">
              <a:avLst/>
            </a:prstGeom>
            <a:solidFill>
              <a:srgbClr val="168FDF"/>
            </a:solidFill>
            <a:ln>
              <a:noFill/>
            </a:ln>
          </p:spPr>
          <p:txBody>
            <a:bodyPr spcFirstLastPara="1" wrap="square" lIns="243800" tIns="243800" rIns="243800" bIns="2438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8400"/>
              </a:pPr>
              <a:r>
                <a:rPr lang="en" sz="2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100K +</a:t>
              </a:r>
              <a:endPara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algn="ctr">
                <a:buClr>
                  <a:srgbClr val="000000"/>
                </a:buClr>
                <a:buSzPts val="18400"/>
              </a:pPr>
              <a:r>
                <a:rPr lang="en" sz="1467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Contributors</a:t>
              </a:r>
              <a:endParaRPr sz="146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1" name="Google Shape;171;p30"/>
            <p:cNvSpPr txBox="1"/>
            <p:nvPr/>
          </p:nvSpPr>
          <p:spPr>
            <a:xfrm>
              <a:off x="9127070" y="2161307"/>
              <a:ext cx="1722000" cy="701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8400"/>
              </a:pPr>
              <a:r>
                <a:rPr lang="en" sz="2000" b="1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420M</a:t>
              </a:r>
              <a:endParaRPr sz="2000" b="1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72" name="Google Shape;172;p30"/>
            <p:cNvSpPr/>
            <p:nvPr/>
          </p:nvSpPr>
          <p:spPr>
            <a:xfrm>
              <a:off x="9127077" y="2046688"/>
              <a:ext cx="1722000" cy="1062900"/>
            </a:xfrm>
            <a:prstGeom prst="roundRect">
              <a:avLst>
                <a:gd name="adj" fmla="val 0"/>
              </a:avLst>
            </a:prstGeom>
            <a:solidFill>
              <a:srgbClr val="672CE2"/>
            </a:solidFill>
            <a:ln>
              <a:noFill/>
            </a:ln>
            <a:effectLst>
              <a:outerShdw blurRad="317500" algn="ctr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43800" tIns="121867" rIns="243800" bIns="121867" anchor="ctr" anchorCtr="0">
              <a:noAutofit/>
            </a:bodyPr>
            <a:lstStyle/>
            <a:p>
              <a:pPr algn="ctr"/>
              <a:endParaRPr sz="2000" b="1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173" name="Google Shape;173;p30"/>
            <p:cNvSpPr txBox="1"/>
            <p:nvPr/>
          </p:nvSpPr>
          <p:spPr>
            <a:xfrm>
              <a:off x="9127088" y="2463100"/>
              <a:ext cx="1722000" cy="629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4000"/>
              </a:pPr>
              <a:r>
                <a:rPr lang="en" sz="1467">
                  <a:solidFill>
                    <a:srgbClr val="FFFFFF"/>
                  </a:solidFill>
                  <a:latin typeface="Open Sans Medium"/>
                  <a:ea typeface="Open Sans Medium"/>
                  <a:cs typeface="Open Sans Medium"/>
                  <a:sym typeface="Open Sans Medium"/>
                </a:rPr>
                <a:t>Technical WGs </a:t>
              </a:r>
              <a:endParaRPr sz="1467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endParaRPr>
            </a:p>
          </p:txBody>
        </p:sp>
        <p:sp>
          <p:nvSpPr>
            <p:cNvPr id="174" name="Google Shape;174;p30"/>
            <p:cNvSpPr txBox="1"/>
            <p:nvPr/>
          </p:nvSpPr>
          <p:spPr>
            <a:xfrm>
              <a:off x="9127075" y="2035552"/>
              <a:ext cx="1722000" cy="809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8400"/>
              </a:pPr>
              <a:r>
                <a:rPr lang="en" sz="28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9</a:t>
              </a:r>
              <a:endParaRPr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/>
          </p:nvPr>
        </p:nvSpPr>
        <p:spPr>
          <a:xfrm>
            <a:off x="609600" y="593367"/>
            <a:ext cx="11360800" cy="763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/>
          <a:p>
            <a:r>
              <a:rPr lang="en"/>
              <a:t>Projects Hosted in LF AI &amp; Data</a:t>
            </a:r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00" y="1458567"/>
            <a:ext cx="11963400" cy="44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650EF-C697-C562-FE23-6DC500A37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the Interoperability Initiative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FE730-32E6-6849-3132-3319BBBFC1C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/>
              <a:t>Following on from the Open Voice Network</a:t>
            </a:r>
          </a:p>
          <a:p>
            <a:r>
              <a:rPr lang="en-US"/>
              <a:t>A project of the LF AI &amp; Data Foundation since 2023</a:t>
            </a:r>
          </a:p>
          <a:p>
            <a:r>
              <a:rPr lang="en-US"/>
              <a:t>Aims to revolutionize the conversational AI landscape by enabling voice and conversational AI systems to function like the web </a:t>
            </a:r>
          </a:p>
          <a:p>
            <a:r>
              <a:rPr lang="en-US"/>
              <a:t>Proposes a future where users can seamlessly interact with any assistant or language model</a:t>
            </a:r>
          </a:p>
          <a:p>
            <a:r>
              <a:rPr lang="en-US"/>
              <a:t>The API under development will allow assistants to interoperate across platforms, enabling seamless communication and content transfer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215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951</Words>
  <Application>Microsoft Office PowerPoint</Application>
  <PresentationFormat>Widescreen</PresentationFormat>
  <Paragraphs>121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Open Sans Medium</vt:lpstr>
      <vt:lpstr>Red Hat Display</vt:lpstr>
      <vt:lpstr>Slack-Lato</vt:lpstr>
      <vt:lpstr>Aptos</vt:lpstr>
      <vt:lpstr>Arial</vt:lpstr>
      <vt:lpstr>Calibri</vt:lpstr>
      <vt:lpstr>Calibri Light</vt:lpstr>
      <vt:lpstr>Montserrat</vt:lpstr>
      <vt:lpstr>Open Sans</vt:lpstr>
      <vt:lpstr>Roboto</vt:lpstr>
      <vt:lpstr>Office 2013 - 2022 Theme</vt:lpstr>
      <vt:lpstr>Conversational GenAI Systems and Interoperable Assistants  </vt:lpstr>
      <vt:lpstr>Thanks to our sponsors!</vt:lpstr>
      <vt:lpstr>Today’s Agenda</vt:lpstr>
      <vt:lpstr>PowerPoint Presentation</vt:lpstr>
      <vt:lpstr>What is LF AI &amp; Data? </vt:lpstr>
      <vt:lpstr>Mission </vt:lpstr>
      <vt:lpstr>PowerPoint Presentation</vt:lpstr>
      <vt:lpstr>Projects Hosted in LF AI &amp; Data</vt:lpstr>
      <vt:lpstr>About the Interoperability Initiative</vt:lpstr>
      <vt:lpstr>What are Conversational Assistants?</vt:lpstr>
      <vt:lpstr>Collaboration among Intelligent Assistants</vt:lpstr>
      <vt:lpstr>PowerPoint Presentation</vt:lpstr>
      <vt:lpstr>Open Voice Interoperability Standards</vt:lpstr>
      <vt:lpstr>Topic 1: GenAI Technologies</vt:lpstr>
      <vt:lpstr>Topic 2: Use cases for Generative Conversational AI interoperability </vt:lpstr>
      <vt:lpstr>Topic 3: The Open Voice Sandbox</vt:lpstr>
      <vt:lpstr>Types of Open Voice Messages</vt:lpstr>
      <vt:lpstr>Conclusions, Summary, Next Steps</vt:lpstr>
      <vt:lpstr>What you can do</vt:lpstr>
      <vt:lpstr>More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Conversation, action, and collaboration: Communities of smart devices</dc:title>
  <dc:creator>Debbie Dahl</dc:creator>
  <cp:lastModifiedBy>Debbie Dahl</cp:lastModifiedBy>
  <cp:revision>1</cp:revision>
  <dcterms:created xsi:type="dcterms:W3CDTF">2024-05-30T20:25:33Z</dcterms:created>
  <dcterms:modified xsi:type="dcterms:W3CDTF">2024-08-12T18:17:12Z</dcterms:modified>
</cp:coreProperties>
</file>